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9"/>
  </p:notesMasterIdLst>
  <p:sldIdLst>
    <p:sldId id="269" r:id="rId2"/>
    <p:sldId id="284" r:id="rId3"/>
    <p:sldId id="296" r:id="rId4"/>
    <p:sldId id="311" r:id="rId5"/>
    <p:sldId id="256" r:id="rId6"/>
    <p:sldId id="312" r:id="rId7"/>
    <p:sldId id="313" r:id="rId8"/>
    <p:sldId id="314" r:id="rId9"/>
    <p:sldId id="315" r:id="rId10"/>
    <p:sldId id="286" r:id="rId11"/>
    <p:sldId id="309" r:id="rId12"/>
    <p:sldId id="266" r:id="rId13"/>
    <p:sldId id="267" r:id="rId14"/>
    <p:sldId id="268" r:id="rId15"/>
    <p:sldId id="306" r:id="rId16"/>
    <p:sldId id="264" r:id="rId17"/>
    <p:sldId id="310" r:id="rId18"/>
    <p:sldId id="257" r:id="rId19"/>
    <p:sldId id="307" r:id="rId20"/>
    <p:sldId id="308" r:id="rId21"/>
    <p:sldId id="258" r:id="rId22"/>
    <p:sldId id="287" r:id="rId23"/>
    <p:sldId id="288" r:id="rId24"/>
    <p:sldId id="290" r:id="rId25"/>
    <p:sldId id="289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2857" autoAdjust="0"/>
  </p:normalViewPr>
  <p:slideViewPr>
    <p:cSldViewPr snapToGrid="0">
      <p:cViewPr varScale="1">
        <p:scale>
          <a:sx n="103" d="100"/>
          <a:sy n="103" d="100"/>
        </p:scale>
        <p:origin x="1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96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s.usda.gov/data-products/foodaps-national-household-food-acquisition-and-purchase-survey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2B16A-30F4-C6D5-C717-657419C97511}"/>
              </a:ext>
            </a:extLst>
          </p:cNvPr>
          <p:cNvSpPr txBox="1"/>
          <p:nvPr/>
        </p:nvSpPr>
        <p:spPr>
          <a:xfrm>
            <a:off x="3424436" y="5550408"/>
            <a:ext cx="534312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Used the same Features described above in the EDA</a:t>
            </a:r>
          </a:p>
        </p:txBody>
      </p:sp>
    </p:spTree>
    <p:extLst>
      <p:ext uri="{BB962C8B-B14F-4D97-AF65-F5344CB8AC3E}">
        <p14:creationId xmlns:p14="http://schemas.microsoft.com/office/powerpoint/2010/main" val="107149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6F074-5864-91AF-E63E-E624808E1702}"/>
              </a:ext>
            </a:extLst>
          </p:cNvPr>
          <p:cNvSpPr txBox="1"/>
          <p:nvPr/>
        </p:nvSpPr>
        <p:spPr>
          <a:xfrm>
            <a:off x="10963656" y="333552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Still 78%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519E996-A176-CF67-78C2-4CAFC5ACC52B}"/>
              </a:ext>
            </a:extLst>
          </p:cNvPr>
          <p:cNvSpPr/>
          <p:nvPr/>
        </p:nvSpPr>
        <p:spPr>
          <a:xfrm>
            <a:off x="10762488" y="3419131"/>
            <a:ext cx="201168" cy="20212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DE109-6D1E-4F9D-AB76-6300F1E0C1AF}"/>
              </a:ext>
            </a:extLst>
          </p:cNvPr>
          <p:cNvSpPr txBox="1"/>
          <p:nvPr/>
        </p:nvSpPr>
        <p:spPr>
          <a:xfrm>
            <a:off x="6358128" y="5846544"/>
            <a:ext cx="4919472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Household average (monthly) income [</a:t>
            </a:r>
            <a:r>
              <a:rPr lang="en-US" sz="1800" dirty="0" err="1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inchavg_r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as the highest Importance Score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3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276072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4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</a:t>
            </a:r>
            <a:r>
              <a:rPr lang="en-US" b="1" i="0" dirty="0">
                <a:solidFill>
                  <a:srgbClr val="FF0000"/>
                </a:solidFill>
                <a:effectLst/>
                <a:latin typeface="system-ui"/>
              </a:rPr>
              <a:t>tanh</a:t>
            </a:r>
            <a:r>
              <a:rPr lang="en-US" b="1" i="0" dirty="0">
                <a:effectLst/>
                <a:latin typeface="system-ui"/>
              </a:rPr>
              <a:t> is centered around 0 [-1 to 1], whereas 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7E0-5F2A-2118-5A29-0D1EACF74346}"/>
              </a:ext>
            </a:extLst>
          </p:cNvPr>
          <p:cNvSpPr txBox="1"/>
          <p:nvPr/>
        </p:nvSpPr>
        <p:spPr>
          <a:xfrm>
            <a:off x="4362192" y="4796014"/>
            <a:ext cx="346761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One tweak led to a 2.6% increase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FFA7E2-BC6C-F85F-964E-62DAEEE346E4}"/>
              </a:ext>
            </a:extLst>
          </p:cNvPr>
          <p:cNvSpPr/>
          <p:nvPr/>
        </p:nvSpPr>
        <p:spPr>
          <a:xfrm>
            <a:off x="7829808" y="4855233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8C5E9F-33B0-8EC4-9332-8FFE0E5345E0}"/>
              </a:ext>
            </a:extLst>
          </p:cNvPr>
          <p:cNvSpPr/>
          <p:nvPr/>
        </p:nvSpPr>
        <p:spPr>
          <a:xfrm rot="10800000">
            <a:off x="4053840" y="4860081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examined only 6 factors. Further consideration could be taken for other variables included in the dataset such as:</a:t>
            </a:r>
          </a:p>
          <a:p>
            <a:pPr lvl="1"/>
            <a:r>
              <a:rPr lang="en-US" dirty="0"/>
              <a:t>Childcare/support costs</a:t>
            </a:r>
          </a:p>
          <a:p>
            <a:pPr lvl="1"/>
            <a:r>
              <a:rPr lang="en-US" dirty="0"/>
              <a:t>Transportation access</a:t>
            </a:r>
          </a:p>
          <a:p>
            <a:pPr lvl="1"/>
            <a:r>
              <a:rPr lang="en-US" dirty="0"/>
              <a:t>Employment status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</a:t>
            </a:r>
          </a:p>
          <a:p>
            <a:r>
              <a:rPr lang="en-US" dirty="0"/>
              <a:t>Adapting the model against bias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7AEB-912F-5D9A-E29F-524D2F8C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66D5-2B5B-3A81-64EB-54199797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What is the SNAP Program?</a:t>
            </a:r>
          </a:p>
          <a:p>
            <a:pPr lvl="1"/>
            <a:r>
              <a:rPr lang="en-US" dirty="0"/>
              <a:t>Simplified Nutritional Assistance Program</a:t>
            </a:r>
          </a:p>
          <a:p>
            <a:pPr lvl="1"/>
            <a:r>
              <a:rPr lang="en-US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dirty="0"/>
              <a:t>Today, </a:t>
            </a:r>
            <a:r>
              <a:rPr lang="en-US" b="1" dirty="0"/>
              <a:t>41.2 million people</a:t>
            </a:r>
            <a:r>
              <a:rPr lang="en-US" dirty="0"/>
              <a:t>, or </a:t>
            </a:r>
            <a:r>
              <a:rPr lang="en-US" b="1" dirty="0"/>
              <a:t>22.2 million households </a:t>
            </a:r>
            <a:r>
              <a:rPr lang="en-US" dirty="0"/>
              <a:t>use the SNAP program</a:t>
            </a:r>
          </a:p>
          <a:p>
            <a:r>
              <a:rPr lang="en-US" b="1" dirty="0">
                <a:solidFill>
                  <a:schemeClr val="tx2"/>
                </a:solidFill>
              </a:rPr>
              <a:t>Enrollment</a:t>
            </a:r>
          </a:p>
          <a:p>
            <a:pPr lvl="1"/>
            <a:r>
              <a:rPr lang="en-US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dirty="0"/>
              <a:t>Eligibility requirements vary by state but include:</a:t>
            </a:r>
          </a:p>
          <a:p>
            <a:pPr lvl="2"/>
            <a:r>
              <a:rPr lang="en-US" dirty="0"/>
              <a:t>Gross monthly income — must be 130% below the poverty line</a:t>
            </a:r>
          </a:p>
          <a:p>
            <a:pPr lvl="2"/>
            <a:r>
              <a:rPr lang="en-US" dirty="0"/>
              <a:t>Net income, or household income</a:t>
            </a:r>
          </a:p>
          <a:p>
            <a:pPr lvl="2"/>
            <a:r>
              <a:rPr lang="en-US" dirty="0"/>
              <a:t>Assets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5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D974-A2F4-67F2-2A4F-87BE8482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DBFC-5F8E-F593-003D-26F723DF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are looking at demographic information to determine if a household is on SNAP or not.</a:t>
            </a:r>
          </a:p>
          <a:p>
            <a:r>
              <a:rPr lang="en-US" dirty="0"/>
              <a:t>Using this model, we could:</a:t>
            </a:r>
          </a:p>
          <a:p>
            <a:pPr lvl="1"/>
            <a:r>
              <a:rPr lang="en-US" dirty="0"/>
              <a:t>Predict which households are at risk of needing SNAP</a:t>
            </a:r>
          </a:p>
          <a:p>
            <a:pPr lvl="1"/>
            <a:r>
              <a:rPr lang="en-US" dirty="0"/>
              <a:t>Predict how much of the population is on SNAP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Individuals who regularly receive income support are more likely to suffer long-term economic disadvantages</a:t>
            </a:r>
          </a:p>
          <a:p>
            <a:pPr lvl="1"/>
            <a:r>
              <a:rPr lang="en-US" dirty="0"/>
              <a:t>It is a time-consuming process for case workers to determine if households are eligible for the program</a:t>
            </a:r>
          </a:p>
          <a:p>
            <a:pPr lvl="1"/>
            <a:r>
              <a:rPr lang="en-US" dirty="0"/>
              <a:t>If we can identify individuals or households who are most likely be long-term recipients, we would be more able to understand their needs and enact policy that would benefit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5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HISTOGRAMS OF CONTINUOUS VARIABLES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792" y="2296538"/>
            <a:ext cx="4050792" cy="32767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Income:</a:t>
            </a:r>
            <a:r>
              <a:rPr lang="en-US" sz="18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Housing Costs:</a:t>
            </a:r>
            <a:r>
              <a:rPr lang="en-US" sz="18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Medical Expenses:</a:t>
            </a:r>
            <a:r>
              <a:rPr lang="en-US" sz="1800" dirty="0"/>
              <a:t> Predominantly low, with some high outliers.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6" y="1825623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274594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CORRELATION HEATMAP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51495"/>
            <a:ext cx="3630168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Income &amp; SNAP:</a:t>
            </a:r>
            <a:r>
              <a:rPr lang="en-US" sz="18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Housing Costs &amp; SNAP:</a:t>
            </a:r>
            <a:r>
              <a:rPr lang="en-US" sz="18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Household Size &amp; SNAP:</a:t>
            </a:r>
            <a:r>
              <a:rPr lang="en-US" sz="1800" dirty="0"/>
              <a:t> Positive correlation; larger households more likely to participate.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690688"/>
            <a:ext cx="6864096" cy="4272952"/>
          </a:xfrm>
        </p:spPr>
      </p:pic>
    </p:spTree>
    <p:extLst>
      <p:ext uri="{BB962C8B-B14F-4D97-AF65-F5344CB8AC3E}">
        <p14:creationId xmlns:p14="http://schemas.microsoft.com/office/powerpoint/2010/main" val="275484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BOXPLOT: Household Income vs. SNAP Participation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314861"/>
            <a:ext cx="3986784" cy="31029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SNAP Participants:</a:t>
            </a:r>
            <a:r>
              <a:rPr lang="en-US" sz="18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Non-Participants:</a:t>
            </a:r>
            <a:r>
              <a:rPr lang="en-US" sz="1800" dirty="0"/>
              <a:t> Wider income range, higher medians.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40" y="1690688"/>
            <a:ext cx="6804807" cy="4351338"/>
          </a:xfrm>
        </p:spPr>
      </p:pic>
    </p:spTree>
    <p:extLst>
      <p:ext uri="{BB962C8B-B14F-4D97-AF65-F5344CB8AC3E}">
        <p14:creationId xmlns:p14="http://schemas.microsoft.com/office/powerpoint/2010/main" val="394012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PAIR PLOT: Key Continuous Variables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72" y="2037524"/>
            <a:ext cx="3831336" cy="27829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Trends:</a:t>
            </a:r>
            <a:r>
              <a:rPr lang="en-US" sz="18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Distribution Patterns:</a:t>
            </a:r>
            <a:r>
              <a:rPr lang="en-US" sz="1800" dirty="0"/>
              <a:t> Clear groupings between participants and non-participants.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6" y="150777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146229422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2403</TotalTime>
  <Words>1025</Words>
  <Application>Microsoft Office PowerPoint</Application>
  <PresentationFormat>Widescreen</PresentationFormat>
  <Paragraphs>208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Corbel</vt:lpstr>
      <vt:lpstr>system-ui</vt:lpstr>
      <vt:lpstr>Depth</vt:lpstr>
      <vt:lpstr>PowerPoint Presentation</vt:lpstr>
      <vt:lpstr>Slide 10</vt:lpstr>
      <vt:lpstr>Background</vt:lpstr>
      <vt:lpstr>Our Project</vt:lpstr>
      <vt:lpstr>Order of Operations &amp; Outputs</vt:lpstr>
      <vt:lpstr>HISTOGRAMS OF CONTINUOUS VARIABLES</vt:lpstr>
      <vt:lpstr>CORRELATION HEATMAP</vt:lpstr>
      <vt:lpstr>BOXPLOT: Household Income vs. SNAP Participation</vt:lpstr>
      <vt:lpstr>PAIR PLOT: Key Continuous Variables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Random Forest</vt:lpstr>
      <vt:lpstr>Neural Network</vt:lpstr>
      <vt:lpstr>Neural Network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40</cp:revision>
  <dcterms:created xsi:type="dcterms:W3CDTF">2024-09-13T16:11:45Z</dcterms:created>
  <dcterms:modified xsi:type="dcterms:W3CDTF">2024-09-18T23:10:50Z</dcterms:modified>
</cp:coreProperties>
</file>